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3" r:id="rId6"/>
    <p:sldId id="264" r:id="rId7"/>
    <p:sldId id="259" r:id="rId8"/>
    <p:sldId id="261" r:id="rId9"/>
    <p:sldId id="262" r:id="rId10"/>
    <p:sldId id="266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660"/>
  </p:normalViewPr>
  <p:slideViewPr>
    <p:cSldViewPr>
      <p:cViewPr varScale="1">
        <p:scale>
          <a:sx n="49" d="100"/>
          <a:sy n="49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C727818-5208-484C-9D8A-0FBDFEC3734B}" type="datetimeFigureOut">
              <a:rPr lang="zh-TW" altLang="en-US" smtClean="0"/>
              <a:t>2010/11/30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7471D76-852B-4139-8D6E-77C7C5ACD8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7818-5208-484C-9D8A-0FBDFEC3734B}" type="datetimeFigureOut">
              <a:rPr lang="zh-TW" altLang="en-US" smtClean="0"/>
              <a:t>2010/11/30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1D76-852B-4139-8D6E-77C7C5ACD8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7818-5208-484C-9D8A-0FBDFEC3734B}" type="datetimeFigureOut">
              <a:rPr lang="zh-TW" altLang="en-US" smtClean="0"/>
              <a:t>2010/11/30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1D76-852B-4139-8D6E-77C7C5ACD8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727818-5208-484C-9D8A-0FBDFEC3734B}" type="datetimeFigureOut">
              <a:rPr lang="zh-TW" altLang="en-US" smtClean="0"/>
              <a:t>2010/11/30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471D76-852B-4139-8D6E-77C7C5ACD8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C727818-5208-484C-9D8A-0FBDFEC3734B}" type="datetimeFigureOut">
              <a:rPr lang="zh-TW" altLang="en-US" smtClean="0"/>
              <a:t>2010/11/30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7471D76-852B-4139-8D6E-77C7C5ACD8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7818-5208-484C-9D8A-0FBDFEC3734B}" type="datetimeFigureOut">
              <a:rPr lang="zh-TW" altLang="en-US" smtClean="0"/>
              <a:t>2010/11/30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1D76-852B-4139-8D6E-77C7C5ACD8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7818-5208-484C-9D8A-0FBDFEC3734B}" type="datetimeFigureOut">
              <a:rPr lang="zh-TW" altLang="en-US" smtClean="0"/>
              <a:t>2010/11/30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1D76-852B-4139-8D6E-77C7C5ACD8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727818-5208-484C-9D8A-0FBDFEC3734B}" type="datetimeFigureOut">
              <a:rPr lang="zh-TW" altLang="en-US" smtClean="0"/>
              <a:t>2010/11/30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471D76-852B-4139-8D6E-77C7C5ACD8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7818-5208-484C-9D8A-0FBDFEC3734B}" type="datetimeFigureOut">
              <a:rPr lang="zh-TW" altLang="en-US" smtClean="0"/>
              <a:t>2010/11/30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1D76-852B-4139-8D6E-77C7C5ACD8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727818-5208-484C-9D8A-0FBDFEC3734B}" type="datetimeFigureOut">
              <a:rPr lang="zh-TW" altLang="en-US" smtClean="0"/>
              <a:t>2010/11/30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471D76-852B-4139-8D6E-77C7C5ACD8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727818-5208-484C-9D8A-0FBDFEC3734B}" type="datetimeFigureOut">
              <a:rPr lang="zh-TW" altLang="en-US" smtClean="0"/>
              <a:t>2010/11/30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471D76-852B-4139-8D6E-77C7C5ACD8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727818-5208-484C-9D8A-0FBDFEC3734B}" type="datetimeFigureOut">
              <a:rPr lang="zh-TW" altLang="en-US" smtClean="0"/>
              <a:t>2010/11/30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471D76-852B-4139-8D6E-77C7C5ACD8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85984" y="2571744"/>
            <a:ext cx="6172200" cy="2161066"/>
          </a:xfrm>
        </p:spPr>
        <p:txBody>
          <a:bodyPr/>
          <a:lstStyle/>
          <a:p>
            <a:r>
              <a:rPr lang="zh-TW" altLang="zh-TW" dirty="0" smtClean="0"/>
              <a:t>日商瘋台灣 前進大陸</a:t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4500570"/>
            <a:ext cx="6172200" cy="187435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報告人：</a:t>
            </a:r>
            <a:endParaRPr lang="en-US" altLang="zh-TW" dirty="0" smtClean="0"/>
          </a:p>
          <a:p>
            <a:r>
              <a:rPr lang="zh-TW" altLang="en-US" dirty="0" smtClean="0"/>
              <a:t>　資管</a:t>
            </a:r>
            <a:r>
              <a:rPr lang="en-US" altLang="zh-TW" dirty="0" smtClean="0"/>
              <a:t>2A</a:t>
            </a:r>
            <a:r>
              <a:rPr lang="zh-TW" altLang="en-US" dirty="0" smtClean="0"/>
              <a:t>　</a:t>
            </a:r>
            <a:r>
              <a:rPr lang="en-US" altLang="zh-TW" dirty="0" smtClean="0"/>
              <a:t>9814049</a:t>
            </a:r>
            <a:r>
              <a:rPr lang="zh-TW" altLang="en-US" dirty="0" smtClean="0"/>
              <a:t>　劉怡君</a:t>
            </a:r>
            <a:endParaRPr lang="en-US" altLang="zh-TW" dirty="0" smtClean="0"/>
          </a:p>
          <a:p>
            <a:r>
              <a:rPr lang="zh-TW" altLang="en-US" dirty="0" smtClean="0"/>
              <a:t>　資管</a:t>
            </a:r>
            <a:r>
              <a:rPr lang="en-US" altLang="zh-TW" dirty="0" smtClean="0"/>
              <a:t>2A</a:t>
            </a:r>
            <a:r>
              <a:rPr lang="zh-TW" altLang="en-US" dirty="0" smtClean="0"/>
              <a:t>　</a:t>
            </a:r>
            <a:r>
              <a:rPr lang="en-US" altLang="zh-TW" dirty="0" smtClean="0"/>
              <a:t>9814166</a:t>
            </a:r>
            <a:r>
              <a:rPr lang="zh-TW" altLang="en-US" dirty="0" smtClean="0"/>
              <a:t>　</a:t>
            </a:r>
            <a:r>
              <a:rPr lang="zh-TW" altLang="en-US" dirty="0" smtClean="0"/>
              <a:t>陳浩安</a:t>
            </a:r>
            <a:endParaRPr lang="en-US" altLang="zh-TW" dirty="0" smtClean="0"/>
          </a:p>
          <a:p>
            <a:r>
              <a:rPr lang="zh-TW" altLang="en-US" dirty="0" smtClean="0"/>
              <a:t>　資管</a:t>
            </a:r>
            <a:r>
              <a:rPr lang="en-US" altLang="zh-TW" dirty="0" smtClean="0"/>
              <a:t>2A</a:t>
            </a:r>
            <a:r>
              <a:rPr lang="zh-TW" altLang="en-US" dirty="0" smtClean="0"/>
              <a:t>　</a:t>
            </a:r>
            <a:r>
              <a:rPr lang="en-US" altLang="zh-TW" dirty="0" smtClean="0"/>
              <a:t>9902031</a:t>
            </a:r>
            <a:r>
              <a:rPr lang="zh-TW" altLang="en-US" dirty="0" smtClean="0"/>
              <a:t>　</a:t>
            </a:r>
            <a:r>
              <a:rPr lang="zh-TW" altLang="en-US" dirty="0" smtClean="0"/>
              <a:t>傅徐彬</a:t>
            </a:r>
            <a:endParaRPr lang="en-US" altLang="zh-TW" dirty="0" smtClean="0"/>
          </a:p>
          <a:p>
            <a:r>
              <a:rPr lang="zh-TW" altLang="en-US" dirty="0" smtClean="0"/>
              <a:t>　資管</a:t>
            </a:r>
            <a:r>
              <a:rPr lang="en-US" altLang="zh-TW" dirty="0" smtClean="0"/>
              <a:t>2A</a:t>
            </a:r>
            <a:r>
              <a:rPr lang="zh-TW" altLang="en-US" dirty="0" smtClean="0"/>
              <a:t>　</a:t>
            </a:r>
            <a:r>
              <a:rPr lang="en-US" altLang="zh-TW" dirty="0" smtClean="0"/>
              <a:t>9814055</a:t>
            </a:r>
            <a:r>
              <a:rPr lang="zh-TW" altLang="en-US" dirty="0" smtClean="0"/>
              <a:t>　</a:t>
            </a:r>
            <a:r>
              <a:rPr lang="zh-TW" altLang="en-US" dirty="0" smtClean="0"/>
              <a:t>林美辰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（八）借信房屋之力，進軍中國市場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zh-TW" dirty="0" smtClean="0"/>
              <a:t>一件產品有</a:t>
            </a:r>
            <a:r>
              <a:rPr lang="en-US" altLang="zh-TW" dirty="0" smtClean="0"/>
              <a:t>35%</a:t>
            </a:r>
            <a:r>
              <a:rPr lang="zh-CN" altLang="zh-TW" dirty="0" smtClean="0"/>
              <a:t>有臺灣自主產權的就可為自己的商品，日商也可通過這一點參入</a:t>
            </a:r>
            <a:r>
              <a:rPr lang="en-US" altLang="zh-TW" dirty="0" smtClean="0"/>
              <a:t>65%</a:t>
            </a:r>
            <a:r>
              <a:rPr lang="zh-CN" altLang="zh-TW" dirty="0" smtClean="0"/>
              <a:t>的制作，再銷往大陸，等於日商自己的產品在銷往大陸</a:t>
            </a:r>
            <a:r>
              <a:rPr lang="zh-CN" altLang="zh-TW" dirty="0" smtClean="0"/>
              <a:t>。</a:t>
            </a:r>
            <a:endParaRPr lang="en-US" altLang="zh-CN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b="1" dirty="0" smtClean="0"/>
              <a:t>（一）</a:t>
            </a:r>
            <a:r>
              <a:rPr lang="zh-TW" altLang="zh-TW" b="1" dirty="0" smtClean="0"/>
              <a:t>日本商界現正掀起一股台灣風</a:t>
            </a:r>
            <a:r>
              <a:rPr lang="zh-TW" altLang="zh-TW" b="1" dirty="0" smtClean="0"/>
              <a:t>！</a:t>
            </a:r>
            <a:endParaRPr lang="en-US" altLang="zh-TW" b="1" dirty="0" smtClean="0"/>
          </a:p>
          <a:p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（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二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）</a:t>
            </a:r>
            <a:r>
              <a:rPr lang="zh-TW" altLang="zh-TW" b="1" dirty="0" smtClean="0">
                <a:solidFill>
                  <a:schemeClr val="accent2">
                    <a:lumMod val="50000"/>
                  </a:schemeClr>
                </a:solidFill>
              </a:rPr>
              <a:t>日本對台灣經濟水溫最</a:t>
            </a:r>
            <a:r>
              <a:rPr lang="zh-TW" altLang="zh-TW" b="1" dirty="0" smtClean="0">
                <a:solidFill>
                  <a:schemeClr val="accent2">
                    <a:lumMod val="50000"/>
                  </a:schemeClr>
                </a:solidFill>
              </a:rPr>
              <a:t>敏感</a:t>
            </a:r>
            <a:endParaRPr lang="en-US" altLang="zh-TW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b="1" dirty="0" smtClean="0"/>
              <a:t>（三）</a:t>
            </a:r>
            <a:r>
              <a:rPr lang="zh-TW" altLang="zh-TW" b="1" dirty="0" smtClean="0"/>
              <a:t>日商借力</a:t>
            </a:r>
            <a:r>
              <a:rPr lang="zh-TW" altLang="zh-TW" b="1" dirty="0" smtClean="0"/>
              <a:t>台灣</a:t>
            </a:r>
            <a:endParaRPr lang="en-US" altLang="zh-TW" b="1" dirty="0" smtClean="0"/>
          </a:p>
          <a:p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（四）</a:t>
            </a:r>
            <a:r>
              <a:rPr lang="zh-TW" altLang="zh-TW" b="1" dirty="0" smtClean="0">
                <a:solidFill>
                  <a:schemeClr val="accent2">
                    <a:lumMod val="50000"/>
                  </a:schemeClr>
                </a:solidFill>
              </a:rPr>
              <a:t>尹啟銘　樂當日本</a:t>
            </a:r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</a:rPr>
              <a:t>ECFA </a:t>
            </a:r>
            <a:r>
              <a:rPr lang="zh-TW" altLang="zh-TW" b="1" dirty="0" smtClean="0">
                <a:solidFill>
                  <a:schemeClr val="accent2">
                    <a:lumMod val="50000"/>
                  </a:schemeClr>
                </a:solidFill>
              </a:rPr>
              <a:t>傳教士</a:t>
            </a:r>
            <a:endParaRPr lang="en-US" altLang="zh-TW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b="1" dirty="0" smtClean="0"/>
              <a:t>（五）尹啟銘</a:t>
            </a:r>
            <a:r>
              <a:rPr lang="zh-TW" altLang="en-US" b="1" dirty="0" smtClean="0"/>
              <a:t>訪日招</a:t>
            </a:r>
            <a:r>
              <a:rPr lang="zh-TW" altLang="en-US" b="1" dirty="0" smtClean="0"/>
              <a:t>商</a:t>
            </a:r>
            <a:endParaRPr lang="en-US" altLang="zh-TW" b="1" dirty="0" smtClean="0"/>
          </a:p>
          <a:p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（六）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案例篇－信義房屋征戰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日本</a:t>
            </a:r>
            <a:endParaRPr lang="en-US" altLang="zh-TW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b="1" dirty="0" smtClean="0"/>
              <a:t>（七）</a:t>
            </a:r>
            <a:r>
              <a:rPr lang="zh-TW" altLang="en-US" b="1" dirty="0" smtClean="0">
                <a:latin typeface="Calibri" pitchFamily="34" charset="0"/>
              </a:rPr>
              <a:t>東京房價低於</a:t>
            </a:r>
            <a:r>
              <a:rPr lang="zh-TW" altLang="en-US" b="1" dirty="0" smtClean="0">
                <a:latin typeface="Calibri" pitchFamily="34" charset="0"/>
              </a:rPr>
              <a:t>上海</a:t>
            </a:r>
            <a:endParaRPr lang="en-US" altLang="zh-TW" b="1" dirty="0" smtClean="0">
              <a:latin typeface="Calibri" pitchFamily="34" charset="0"/>
            </a:endParaRPr>
          </a:p>
          <a:p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（八）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借信房屋之力，進軍中國市場</a:t>
            </a:r>
            <a:r>
              <a:rPr lang="zh-TW" altLang="en-US" b="1" dirty="0" smtClean="0"/>
              <a:t/>
            </a:r>
            <a:br>
              <a:rPr lang="zh-TW" altLang="en-US" b="1" dirty="0" smtClean="0"/>
            </a:br>
            <a:endParaRPr lang="en-US" altLang="zh-TW" b="1" dirty="0" smtClean="0"/>
          </a:p>
          <a:p>
            <a:endParaRPr lang="zh-TW" alt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（</a:t>
            </a:r>
            <a:r>
              <a:rPr lang="zh-TW" altLang="en-US" b="1" dirty="0" smtClean="0"/>
              <a:t>一</a:t>
            </a:r>
            <a:r>
              <a:rPr lang="zh-TW" altLang="en-US" b="1" dirty="0" smtClean="0"/>
              <a:t>）</a:t>
            </a:r>
            <a:r>
              <a:rPr lang="zh-TW" altLang="zh-TW" b="1" dirty="0" smtClean="0"/>
              <a:t>日本</a:t>
            </a:r>
            <a:r>
              <a:rPr lang="zh-TW" altLang="zh-TW" b="1" dirty="0" smtClean="0"/>
              <a:t>商界現正掀起一股台灣</a:t>
            </a:r>
            <a:r>
              <a:rPr lang="zh-TW" altLang="zh-TW" b="1" dirty="0" smtClean="0"/>
              <a:t>風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七月五日：勤業眾信會計師事務所與群益證券，在日本東京招募日商來台上市。</a:t>
            </a:r>
            <a:r>
              <a:rPr lang="zh-TW" altLang="en-US" dirty="0" smtClean="0"/>
              <a:t>台灣證交所</a:t>
            </a:r>
            <a:r>
              <a:rPr lang="zh-TW" altLang="en-US" dirty="0" smtClean="0"/>
              <a:t>董事長薛琦親自飛往出席，</a:t>
            </a:r>
            <a:r>
              <a:rPr lang="zh-TW" altLang="en-US" dirty="0" smtClean="0"/>
              <a:t>現場吸引</a:t>
            </a:r>
            <a:r>
              <a:rPr lang="zh-TW" altLang="en-US" dirty="0" smtClean="0"/>
              <a:t>了超過百位的日本企業人士熱烈參與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TW" altLang="en-US" dirty="0" smtClean="0"/>
          </a:p>
          <a:p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七月六日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：安永會計師事所登場，薛琦繼續向現場日商闡述台灣證券市場的活力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十足。</a:t>
            </a:r>
            <a:endParaRPr lang="en-US" altLang="zh-TW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zh-TW" alt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dirty="0" smtClean="0"/>
              <a:t>七月二十日：在東京</a:t>
            </a:r>
            <a:r>
              <a:rPr lang="zh-TW" altLang="en-US" dirty="0" smtClean="0"/>
              <a:t>帝國飯店</a:t>
            </a:r>
            <a:r>
              <a:rPr lang="zh-TW" altLang="en-US" dirty="0" smtClean="0"/>
              <a:t>，籌劃已久的信義房屋日本分公司「鏡開」，舉行開幕典禮。</a:t>
            </a:r>
          </a:p>
          <a:p>
            <a:pPr>
              <a:buNone/>
            </a:pPr>
            <a:endParaRPr lang="zh-TW" alt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（二）</a:t>
            </a:r>
            <a:r>
              <a:rPr lang="zh-TW" altLang="zh-TW" b="1" dirty="0" smtClean="0"/>
              <a:t>日本</a:t>
            </a:r>
            <a:r>
              <a:rPr lang="zh-TW" altLang="zh-TW" b="1" dirty="0" smtClean="0"/>
              <a:t>對台灣經濟水溫最敏感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/>
              <a:t>「</a:t>
            </a:r>
            <a:r>
              <a:rPr lang="zh-TW" altLang="zh-TW" b="1" dirty="0" smtClean="0">
                <a:solidFill>
                  <a:schemeClr val="accent2">
                    <a:lumMod val="50000"/>
                  </a:schemeClr>
                </a:solidFill>
              </a:rPr>
              <a:t>對台灣經濟水溫感受最敏感的，絕對要屬</a:t>
            </a:r>
            <a:r>
              <a:rPr lang="zh-TW" altLang="zh-TW" b="1" dirty="0" smtClean="0">
                <a:solidFill>
                  <a:schemeClr val="accent2">
                    <a:lumMod val="50000"/>
                  </a:schemeClr>
                </a:solidFill>
              </a:rPr>
              <a:t>日本人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。</a:t>
            </a:r>
            <a:r>
              <a:rPr lang="zh-TW" altLang="zh-TW" dirty="0" smtClean="0"/>
              <a:t>」</a:t>
            </a:r>
            <a:r>
              <a:rPr lang="zh-TW" altLang="zh-TW" dirty="0" smtClean="0"/>
              <a:t>行政院政務委員尹啟銘說。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（三）</a:t>
            </a:r>
            <a:r>
              <a:rPr lang="zh-TW" altLang="zh-TW" b="1" dirty="0" smtClean="0"/>
              <a:t>日</a:t>
            </a:r>
            <a:r>
              <a:rPr lang="zh-TW" altLang="zh-TW" b="1" dirty="0" smtClean="0"/>
              <a:t>商借力台灣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/>
              <a:t>《紐約時報》甚至評論，「</a:t>
            </a:r>
            <a:r>
              <a:rPr lang="zh-TW" altLang="zh-TW" b="1" dirty="0" smtClean="0">
                <a:solidFill>
                  <a:schemeClr val="accent2">
                    <a:lumMod val="50000"/>
                  </a:schemeClr>
                </a:solidFill>
              </a:rPr>
              <a:t>一旦有日本涉及其中，就會激發中國人在情感上的抵觸。</a:t>
            </a:r>
            <a:r>
              <a:rPr lang="zh-TW" altLang="zh-TW" dirty="0" smtClean="0"/>
              <a:t>」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（四）</a:t>
            </a:r>
            <a:r>
              <a:rPr lang="zh-TW" altLang="zh-TW" b="1" dirty="0" smtClean="0"/>
              <a:t>尹啟</a:t>
            </a:r>
            <a:r>
              <a:rPr lang="zh-TW" altLang="en-US" b="1" dirty="0" smtClean="0"/>
              <a:t>銘－</a:t>
            </a:r>
            <a:r>
              <a:rPr lang="zh-TW" altLang="zh-TW" b="1" dirty="0" smtClean="0"/>
              <a:t>樂</a:t>
            </a:r>
            <a:r>
              <a:rPr lang="zh-TW" altLang="zh-TW" b="1" dirty="0" smtClean="0"/>
              <a:t>當日本</a:t>
            </a:r>
            <a:r>
              <a:rPr lang="en-US" altLang="zh-TW" b="1" dirty="0" smtClean="0"/>
              <a:t>ECFA </a:t>
            </a:r>
            <a:r>
              <a:rPr lang="zh-TW" altLang="zh-TW" b="1" dirty="0" smtClean="0"/>
              <a:t>傳教士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/>
              <a:t>尹啟銘說：「</a:t>
            </a:r>
            <a:r>
              <a:rPr lang="en-US" altLang="zh-TW" dirty="0" smtClean="0"/>
              <a:t>ECFA </a:t>
            </a:r>
            <a:r>
              <a:rPr lang="zh-TW" altLang="zh-TW" dirty="0" smtClean="0"/>
              <a:t>後和台灣合作，不只有興趣，是充滿興趣。」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（五）尹啟銘</a:t>
            </a:r>
            <a:r>
              <a:rPr lang="zh-TW" altLang="en-US" b="1" dirty="0" smtClean="0"/>
              <a:t>訪日招</a:t>
            </a:r>
            <a:r>
              <a:rPr lang="zh-TW" altLang="en-US" b="1" dirty="0" smtClean="0"/>
              <a:t>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zh-TW" altLang="en-US" dirty="0" smtClean="0"/>
              <a:t>一</a:t>
            </a:r>
            <a:r>
              <a:rPr lang="zh-TW" altLang="en-US" dirty="0" smtClean="0"/>
              <a:t>、</a:t>
            </a:r>
            <a:r>
              <a:rPr lang="en-US" altLang="zh-TW" dirty="0" smtClean="0"/>
              <a:t>FIS﹡</a:t>
            </a:r>
            <a:r>
              <a:rPr lang="zh-TW" altLang="en-US" dirty="0" smtClean="0"/>
              <a:t>：簽署合作備忘錄（</a:t>
            </a:r>
            <a:r>
              <a:rPr lang="en-US" altLang="zh-TW" dirty="0" smtClean="0"/>
              <a:t>MOU</a:t>
            </a:r>
            <a:r>
              <a:rPr lang="zh-TW" altLang="en-US" dirty="0" smtClean="0"/>
              <a:t>）一份</a:t>
            </a:r>
          </a:p>
          <a:p>
            <a:pPr>
              <a:buNone/>
              <a:defRPr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二、索尼：簽署合作備忘錄與投資意向書（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</a:rPr>
              <a:t>LOI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）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各一　　</a:t>
            </a:r>
            <a:endParaRPr lang="en-US" altLang="zh-TW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defRPr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　份</a:t>
            </a:r>
            <a:endParaRPr lang="zh-TW" alt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defRPr/>
            </a:pPr>
            <a:r>
              <a:rPr lang="zh-TW" altLang="en-US" dirty="0" smtClean="0"/>
              <a:t>三、日本電子書籍出版協會</a:t>
            </a:r>
            <a:r>
              <a:rPr lang="en-US" altLang="zh-TW" dirty="0" smtClean="0"/>
              <a:t>﹡</a:t>
            </a:r>
            <a:r>
              <a:rPr lang="zh-TW" altLang="en-US" dirty="0" smtClean="0"/>
              <a:t>：簽署合作備忘錄二份</a:t>
            </a:r>
          </a:p>
          <a:p>
            <a:pPr>
              <a:buNone/>
              <a:defRPr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四、樂天集團：簽署投資意向書一份</a:t>
            </a:r>
          </a:p>
          <a:p>
            <a:pPr>
              <a:buNone/>
              <a:defRPr/>
            </a:pPr>
            <a:r>
              <a:rPr lang="zh-TW" altLang="en-US" dirty="0" smtClean="0"/>
              <a:t>五、</a:t>
            </a:r>
            <a:r>
              <a:rPr lang="en-US" altLang="zh-TW" dirty="0" smtClean="0"/>
              <a:t>TDK</a:t>
            </a:r>
            <a:r>
              <a:rPr lang="zh-TW" altLang="en-US" dirty="0" smtClean="0"/>
              <a:t>（東京電氣化工）：承諾擴大在台投資，計劃                 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>
              <a:buNone/>
              <a:defRPr/>
            </a:pPr>
            <a:r>
              <a:rPr lang="zh-TW" altLang="en-US" dirty="0" smtClean="0"/>
              <a:t>　　</a:t>
            </a:r>
            <a:r>
              <a:rPr lang="zh-TW" altLang="en-US" dirty="0" smtClean="0"/>
              <a:t>來</a:t>
            </a:r>
            <a:r>
              <a:rPr lang="zh-TW" altLang="en-US" dirty="0" smtClean="0"/>
              <a:t>台投資兩項及合資一項業務</a:t>
            </a:r>
          </a:p>
          <a:p>
            <a:pPr>
              <a:buNone/>
              <a:defRPr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六、</a:t>
            </a:r>
            <a:r>
              <a:rPr lang="en-US" altLang="zh-TW" dirty="0" err="1" smtClean="0">
                <a:solidFill>
                  <a:schemeClr val="accent2">
                    <a:lumMod val="75000"/>
                  </a:schemeClr>
                </a:solidFill>
              </a:rPr>
              <a:t>NEC,Fujitsu,Mitsubishi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：簽署保密協議（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</a:rPr>
              <a:t>NDA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）</a:t>
            </a:r>
          </a:p>
          <a:p>
            <a:pPr>
              <a:buNone/>
              <a:defRPr/>
            </a:pPr>
            <a:r>
              <a:rPr lang="zh-TW" altLang="en-US" dirty="0" smtClean="0"/>
              <a:t>七</a:t>
            </a:r>
            <a:r>
              <a:rPr lang="zh-TW" altLang="en-US" dirty="0" smtClean="0"/>
              <a:t>、</a:t>
            </a:r>
            <a:r>
              <a:rPr lang="en-US" altLang="zh-TW" dirty="0" smtClean="0"/>
              <a:t>FIS </a:t>
            </a:r>
            <a:r>
              <a:rPr lang="zh-TW" altLang="en-US" dirty="0" smtClean="0"/>
              <a:t>為從事氣體感測器研發的日本半導體公司。</a:t>
            </a:r>
          </a:p>
          <a:p>
            <a:pPr>
              <a:buNone/>
              <a:defRPr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八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、成員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包括講談社、集英社、小學館等三十一家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日</a:t>
            </a:r>
            <a:endParaRPr lang="en-US" altLang="zh-TW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defRPr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　　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本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知名出版社。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（六）案</a:t>
            </a:r>
            <a:r>
              <a:rPr lang="zh-TW" altLang="en-US" b="1" dirty="0" smtClean="0"/>
              <a:t>例篇－信義房屋征戰日本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●台灣人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呂學翰例子</a:t>
            </a:r>
          </a:p>
          <a:p>
            <a:pPr>
              <a:buFont typeface="Arial" charset="0"/>
              <a:buNone/>
            </a:pPr>
            <a:r>
              <a:rPr lang="zh-TW" altLang="en-US" dirty="0" smtClean="0"/>
              <a:t>　　一</a:t>
            </a:r>
            <a:r>
              <a:rPr lang="zh-TW" altLang="en-US" dirty="0" smtClean="0"/>
              <a:t>、台灣的服務業輸出走向新里程，即便是地域</a:t>
            </a:r>
            <a:r>
              <a:rPr lang="zh-TW" altLang="en-US" dirty="0" smtClean="0"/>
              <a:t>性格強烈</a:t>
            </a:r>
            <a:r>
              <a:rPr lang="zh-TW" altLang="en-US" dirty="0" smtClean="0"/>
              <a:t>的房仲業</a:t>
            </a:r>
          </a:p>
          <a:p>
            <a:pPr>
              <a:buFont typeface="Arial" charset="0"/>
              <a:buNone/>
            </a:pPr>
            <a:r>
              <a:rPr lang="zh-TW" altLang="en-US" dirty="0" smtClean="0"/>
              <a:t>　　二</a:t>
            </a:r>
            <a:r>
              <a:rPr lang="zh-TW" altLang="en-US" dirty="0" smtClean="0"/>
              <a:t>、日本房地產的吸引力</a:t>
            </a:r>
          </a:p>
          <a:p>
            <a:pPr>
              <a:buFont typeface="Arial" charset="0"/>
              <a:buNone/>
            </a:pPr>
            <a:endParaRPr lang="zh-TW" altLang="en-US" dirty="0" smtClean="0"/>
          </a:p>
          <a:p>
            <a:pPr>
              <a:buFont typeface="Arial" charset="0"/>
              <a:buNone/>
            </a:pPr>
            <a:endParaRPr lang="en-US" altLang="zh-TW" dirty="0" smtClean="0"/>
          </a:p>
          <a:p>
            <a:pPr>
              <a:buFont typeface="Arial" charset="0"/>
              <a:buNone/>
            </a:pP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●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到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日本就是要證明實力</a:t>
            </a:r>
          </a:p>
          <a:p>
            <a:pPr>
              <a:buFont typeface="Arial" charset="0"/>
              <a:buNone/>
            </a:pP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●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學習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日本精神態度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Calibri" pitchFamily="34" charset="0"/>
              </a:rPr>
              <a:t>（七）東京</a:t>
            </a:r>
            <a:r>
              <a:rPr lang="zh-TW" altLang="en-US" b="1" dirty="0" smtClean="0">
                <a:latin typeface="Calibri" pitchFamily="34" charset="0"/>
              </a:rPr>
              <a:t>房價低於</a:t>
            </a:r>
            <a:r>
              <a:rPr lang="zh-TW" altLang="en-US" b="1" dirty="0" smtClean="0">
                <a:latin typeface="Calibri" pitchFamily="34" charset="0"/>
              </a:rPr>
              <a:t>上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zh-TW" altLang="en-US" dirty="0" smtClean="0"/>
              <a:t>一、房價比較</a:t>
            </a:r>
            <a:endParaRPr lang="en-US" altLang="zh-TW" dirty="0" smtClean="0"/>
          </a:p>
          <a:p>
            <a:pPr>
              <a:buFont typeface="Arial" charset="0"/>
              <a:buNone/>
            </a:pPr>
            <a:endParaRPr lang="zh-TW" altLang="en-US" dirty="0" smtClean="0"/>
          </a:p>
          <a:p>
            <a:pPr>
              <a:buFont typeface="Arial" charset="0"/>
              <a:buNone/>
            </a:pPr>
            <a:r>
              <a:rPr lang="zh-TW" altLang="en-US" dirty="0" smtClean="0"/>
              <a:t>　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東京</a:t>
            </a:r>
            <a:r>
              <a:rPr lang="en-US" altLang="zh-TW" dirty="0" smtClean="0">
                <a:solidFill>
                  <a:schemeClr val="accent2">
                    <a:lumMod val="50000"/>
                  </a:schemeClr>
                </a:solidFill>
              </a:rPr>
              <a:t>(1563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萬元</a:t>
            </a:r>
            <a:r>
              <a:rPr lang="en-US" altLang="zh-TW" dirty="0" smtClean="0">
                <a:solidFill>
                  <a:schemeClr val="accent2">
                    <a:lumMod val="50000"/>
                  </a:schemeClr>
                </a:solidFill>
              </a:rPr>
              <a:t>)&lt;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台北</a:t>
            </a:r>
            <a:r>
              <a:rPr lang="en-US" altLang="zh-TW" dirty="0" smtClean="0">
                <a:solidFill>
                  <a:schemeClr val="accent2">
                    <a:lumMod val="50000"/>
                  </a:schemeClr>
                </a:solidFill>
              </a:rPr>
              <a:t>(1709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萬元</a:t>
            </a:r>
            <a:r>
              <a:rPr lang="en-US" altLang="zh-TW" dirty="0" smtClean="0">
                <a:solidFill>
                  <a:schemeClr val="accent2">
                    <a:lumMod val="50000"/>
                  </a:schemeClr>
                </a:solidFill>
              </a:rPr>
              <a:t>)&lt;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上海</a:t>
            </a:r>
            <a:r>
              <a:rPr lang="en-US" altLang="zh-TW" dirty="0" smtClean="0">
                <a:solidFill>
                  <a:schemeClr val="accent2">
                    <a:lumMod val="50000"/>
                  </a:schemeClr>
                </a:solidFill>
              </a:rPr>
              <a:t>(1897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萬元</a:t>
            </a:r>
            <a:r>
              <a:rPr lang="en-US" altLang="zh-TW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zh-TW" alt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charset="0"/>
              <a:buNone/>
            </a:pPr>
            <a:endParaRPr lang="en-US" altLang="zh-TW" dirty="0" smtClean="0"/>
          </a:p>
          <a:p>
            <a:pPr>
              <a:buFont typeface="Arial" charset="0"/>
              <a:buNone/>
            </a:pPr>
            <a:endParaRPr lang="en-US" altLang="zh-TW" dirty="0" smtClean="0"/>
          </a:p>
          <a:p>
            <a:pPr>
              <a:buFont typeface="Arial" charset="0"/>
              <a:buNone/>
            </a:pPr>
            <a:r>
              <a:rPr lang="zh-TW" altLang="en-US" dirty="0" smtClean="0"/>
              <a:t>二、租金</a:t>
            </a:r>
            <a:r>
              <a:rPr lang="zh-TW" altLang="en-US" dirty="0" smtClean="0"/>
              <a:t>報酬率</a:t>
            </a:r>
            <a:r>
              <a:rPr lang="zh-TW" altLang="en-US" dirty="0" smtClean="0"/>
              <a:t>比較</a:t>
            </a:r>
            <a:endParaRPr lang="en-US" altLang="zh-TW" dirty="0" smtClean="0"/>
          </a:p>
          <a:p>
            <a:pPr>
              <a:buFont typeface="Arial" charset="0"/>
              <a:buNone/>
            </a:pPr>
            <a:endParaRPr lang="en-US" altLang="zh-TW" dirty="0" smtClean="0"/>
          </a:p>
          <a:p>
            <a:pPr>
              <a:buFont typeface="Arial" charset="0"/>
              <a:buNone/>
            </a:pPr>
            <a:r>
              <a:rPr lang="zh-TW" altLang="en-US" dirty="0" smtClean="0"/>
              <a:t>　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東京</a:t>
            </a:r>
            <a:r>
              <a:rPr lang="en-US" altLang="zh-TW" dirty="0" smtClean="0">
                <a:solidFill>
                  <a:schemeClr val="accent2">
                    <a:lumMod val="50000"/>
                  </a:schemeClr>
                </a:solidFill>
              </a:rPr>
              <a:t>(6%~7%)&gt;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台北</a:t>
            </a:r>
            <a:r>
              <a:rPr lang="en-US" altLang="zh-TW" dirty="0" smtClean="0">
                <a:solidFill>
                  <a:schemeClr val="accent2">
                    <a:lumMod val="50000"/>
                  </a:schemeClr>
                </a:solidFill>
              </a:rPr>
              <a:t>(3%)&gt;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上海</a:t>
            </a:r>
            <a:r>
              <a:rPr lang="en-US" altLang="zh-TW" dirty="0" smtClean="0">
                <a:solidFill>
                  <a:schemeClr val="accent2">
                    <a:lumMod val="50000"/>
                  </a:schemeClr>
                </a:solidFill>
              </a:rPr>
              <a:t>(2%)</a:t>
            </a:r>
            <a:endParaRPr lang="zh-TW" alt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199</TotalTime>
  <Words>367</Words>
  <Application>Microsoft Office PowerPoint</Application>
  <PresentationFormat>如螢幕大小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壁窗</vt:lpstr>
      <vt:lpstr>日商瘋台灣 前進大陸 </vt:lpstr>
      <vt:lpstr>目錄</vt:lpstr>
      <vt:lpstr>（一）日本商界現正掀起一股台灣風</vt:lpstr>
      <vt:lpstr>（二）日本對台灣經濟水溫最敏感</vt:lpstr>
      <vt:lpstr>（三）日商借力台灣</vt:lpstr>
      <vt:lpstr>（四）尹啟銘－樂當日本ECFA 傳教士</vt:lpstr>
      <vt:lpstr>（五）尹啟銘訪日招商</vt:lpstr>
      <vt:lpstr>（六）案例篇－信義房屋征戰日本</vt:lpstr>
      <vt:lpstr>（七）東京房價低於上</vt:lpstr>
      <vt:lpstr>（八）借信房屋之力，進軍中國市場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Mangy</dc:creator>
  <cp:lastModifiedBy>Mangy</cp:lastModifiedBy>
  <cp:revision>20</cp:revision>
  <dcterms:created xsi:type="dcterms:W3CDTF">2010-11-30T01:41:28Z</dcterms:created>
  <dcterms:modified xsi:type="dcterms:W3CDTF">2010-11-30T05:01:14Z</dcterms:modified>
</cp:coreProperties>
</file>